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281"/>
  </p:normalViewPr>
  <p:slideViewPr>
    <p:cSldViewPr snapToGrid="0" snapToObjects="1">
      <p:cViewPr>
        <p:scale>
          <a:sx n="153" d="100"/>
          <a:sy n="153" d="100"/>
        </p:scale>
        <p:origin x="1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48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1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13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53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57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7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7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22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4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07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1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B7A1-CB18-BE4D-851E-62BE7978D3D5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4AA5-DFD9-8B44-BF78-A09F19F4EF4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39FAAB-72CA-7442-AE0F-F6A063F6EE12}"/>
              </a:ext>
            </a:extLst>
          </p:cNvPr>
          <p:cNvSpPr/>
          <p:nvPr userDrawn="1"/>
        </p:nvSpPr>
        <p:spPr>
          <a:xfrm>
            <a:off x="-27245" y="-52386"/>
            <a:ext cx="6991350" cy="1720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3F4B540-BA88-A04E-82A4-2572F5ABC2E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4352" y="193746"/>
            <a:ext cx="989284" cy="989284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0AE32361-8723-E04A-A32C-DA0CE3B504F4}"/>
              </a:ext>
            </a:extLst>
          </p:cNvPr>
          <p:cNvSpPr/>
          <p:nvPr userDrawn="1"/>
        </p:nvSpPr>
        <p:spPr>
          <a:xfrm>
            <a:off x="0" y="8352376"/>
            <a:ext cx="6858000" cy="81528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B7CA5F8-0119-3443-9BB6-476F010272ED}"/>
              </a:ext>
            </a:extLst>
          </p:cNvPr>
          <p:cNvSpPr/>
          <p:nvPr userDrawn="1"/>
        </p:nvSpPr>
        <p:spPr>
          <a:xfrm>
            <a:off x="216689" y="8367017"/>
            <a:ext cx="64561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WTC-CDMX</a:t>
            </a:r>
          </a:p>
          <a:p>
            <a:pPr algn="ctr"/>
            <a:r>
              <a:rPr lang="es-MX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Montecito 38, Col. Nápoles. Piso 34 oficina 13 TEL: 55 2702 5578 </a:t>
            </a:r>
          </a:p>
          <a:p>
            <a:pPr algn="ctr"/>
            <a:r>
              <a:rPr lang="es-MX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administracion@cohacer.com/dir.admon@cohacer.com</a:t>
            </a:r>
          </a:p>
          <a:p>
            <a:pPr algn="ctr"/>
            <a:r>
              <a:rPr lang="es-MX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unidho.mx/cohacer.com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44776D4-3C6E-A44C-9B92-92CCAEA507E3}"/>
              </a:ext>
            </a:extLst>
          </p:cNvPr>
          <p:cNvSpPr/>
          <p:nvPr userDrawn="1"/>
        </p:nvSpPr>
        <p:spPr>
          <a:xfrm>
            <a:off x="2015219" y="215175"/>
            <a:ext cx="313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PROGRAMA DE REFERIDOS </a:t>
            </a:r>
          </a:p>
          <a:p>
            <a:pPr algn="ctr">
              <a:spcAft>
                <a:spcPts val="0"/>
              </a:spcAft>
            </a:pPr>
            <a:endParaRPr lang="es-MX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REGISTRO </a:t>
            </a:r>
            <a:endParaRPr lang="es-MX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8ECE6F8-3A09-E546-8E14-8F446A6A4663}"/>
              </a:ext>
            </a:extLst>
          </p:cNvPr>
          <p:cNvSpPr txBox="1"/>
          <p:nvPr userDrawn="1"/>
        </p:nvSpPr>
        <p:spPr>
          <a:xfrm>
            <a:off x="888994" y="867687"/>
            <a:ext cx="5237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POR CADA REFERIDO REGISTRADO RECIBIRÁ </a:t>
            </a:r>
          </a:p>
          <a:p>
            <a:pPr algn="ctr"/>
            <a:r>
              <a:rPr lang="es-MX" sz="1100" b="1" dirty="0"/>
              <a:t>$ 2,000.00 M.N POR LICENCIATURA Y $ 500 POR BACHILLERATO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5685003-1FAE-BF4E-9572-DB169209BCFC}"/>
              </a:ext>
            </a:extLst>
          </p:cNvPr>
          <p:cNvSpPr/>
          <p:nvPr userDrawn="1"/>
        </p:nvSpPr>
        <p:spPr>
          <a:xfrm>
            <a:off x="706586" y="7890711"/>
            <a:ext cx="5681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MX" sz="800" u="none" strike="noStrike" dirty="0">
                <a:effectLst/>
              </a:rPr>
              <a:t>CONSEJO HISPANO DE ACREDITACION Y CERTIFICACION COHACER S.C. Y</a:t>
            </a:r>
          </a:p>
          <a:p>
            <a:pPr algn="ctr" fontAlgn="ctr"/>
            <a:r>
              <a:rPr lang="es-MX" sz="800" u="none" strike="noStrike" dirty="0">
                <a:effectLst/>
              </a:rPr>
              <a:t>SUS MARCAS REGISTRADAS SE APEGAN TOTAL Y PLENAMENTE A LA LEY DE PROTECCIÓN DE DATOS PERSONALES EN POSESIÓN DE SUJETOS OBLIGADOS, DE LA CIUDAD DE MEXICO (LPDPPSOCDMX) unidho.mx</a:t>
            </a:r>
            <a:endParaRPr lang="es-MX" sz="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33A7CF3D-10E0-4AB8-C9EC-2FEB0A3B2D0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1243021"/>
              </p:ext>
            </p:extLst>
          </p:nvPr>
        </p:nvGraphicFramePr>
        <p:xfrm>
          <a:off x="666665" y="1538073"/>
          <a:ext cx="5681675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027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6177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7847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42313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NOMBRE(S) </a:t>
                      </a:r>
                    </a:p>
                    <a:p>
                      <a:pPr algn="ctr"/>
                      <a:r>
                        <a:rPr lang="es-MX" sz="1100" dirty="0"/>
                        <a:t>Quien participa para ganar DOS MIL PESOS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APELLIDO PATERNO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A. MATERNO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98879"/>
                  </a:ext>
                </a:extLst>
              </a:tr>
            </a:tbl>
          </a:graphicData>
        </a:graphic>
      </p:graphicFrame>
      <p:graphicFrame>
        <p:nvGraphicFramePr>
          <p:cNvPr id="27" name="Tabla 26">
            <a:extLst>
              <a:ext uri="{FF2B5EF4-FFF2-40B4-BE49-F238E27FC236}">
                <a16:creationId xmlns:a16="http://schemas.microsoft.com/office/drawing/2014/main" id="{AC74D94B-8F93-CE1E-BB91-AE3EFD8AC0D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0165013"/>
              </p:ext>
            </p:extLst>
          </p:nvPr>
        </p:nvGraphicFramePr>
        <p:xfrm>
          <a:off x="666666" y="3064339"/>
          <a:ext cx="5679926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2051">
                  <a:extLst>
                    <a:ext uri="{9D8B030D-6E8A-4147-A177-3AD203B41FA5}">
                      <a16:colId xmlns:a16="http://schemas.microsoft.com/office/drawing/2014/main" val="3938890536"/>
                    </a:ext>
                  </a:extLst>
                </a:gridCol>
                <a:gridCol w="1695169">
                  <a:extLst>
                    <a:ext uri="{9D8B030D-6E8A-4147-A177-3AD203B41FA5}">
                      <a16:colId xmlns:a16="http://schemas.microsoft.com/office/drawing/2014/main" val="378270276"/>
                    </a:ext>
                  </a:extLst>
                </a:gridCol>
                <a:gridCol w="1382706">
                  <a:extLst>
                    <a:ext uri="{9D8B030D-6E8A-4147-A177-3AD203B41FA5}">
                      <a16:colId xmlns:a16="http://schemas.microsoft.com/office/drawing/2014/main" val="3670513789"/>
                    </a:ext>
                  </a:extLst>
                </a:gridCol>
              </a:tblGrid>
              <a:tr h="42313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BANCO</a:t>
                      </a:r>
                    </a:p>
                    <a:p>
                      <a:pPr algn="ctr"/>
                      <a:r>
                        <a:rPr lang="es-MX" sz="1100" dirty="0"/>
                        <a:t>Donde se depositará su ganancia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NÚMERO DE CUENTA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CLABE INTERBANCARIA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188077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C7EB1C-1764-86AF-C5BF-CF6A71F139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00210395"/>
              </p:ext>
            </p:extLst>
          </p:nvPr>
        </p:nvGraphicFramePr>
        <p:xfrm>
          <a:off x="666665" y="3879859"/>
          <a:ext cx="5679927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9049">
                  <a:extLst>
                    <a:ext uri="{9D8B030D-6E8A-4147-A177-3AD203B41FA5}">
                      <a16:colId xmlns:a16="http://schemas.microsoft.com/office/drawing/2014/main" val="2294869263"/>
                    </a:ext>
                  </a:extLst>
                </a:gridCol>
                <a:gridCol w="1690915">
                  <a:extLst>
                    <a:ext uri="{9D8B030D-6E8A-4147-A177-3AD203B41FA5}">
                      <a16:colId xmlns:a16="http://schemas.microsoft.com/office/drawing/2014/main" val="3307526870"/>
                    </a:ext>
                  </a:extLst>
                </a:gridCol>
                <a:gridCol w="1389963">
                  <a:extLst>
                    <a:ext uri="{9D8B030D-6E8A-4147-A177-3AD203B41FA5}">
                      <a16:colId xmlns:a16="http://schemas.microsoft.com/office/drawing/2014/main" val="3573553552"/>
                    </a:ext>
                  </a:extLst>
                </a:gridCol>
              </a:tblGrid>
              <a:tr h="42313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NOMBRE(S) </a:t>
                      </a:r>
                    </a:p>
                    <a:p>
                      <a:pPr algn="ctr"/>
                      <a:r>
                        <a:rPr lang="es-MX" sz="1100" dirty="0"/>
                        <a:t>De tu referido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APELLIDO PATERNO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A. MATERNO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9792926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360A6C3-7351-CC0A-23E0-AF34321D31F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62504392"/>
              </p:ext>
            </p:extLst>
          </p:nvPr>
        </p:nvGraphicFramePr>
        <p:xfrm>
          <a:off x="666664" y="4685564"/>
          <a:ext cx="5679927" cy="36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047">
                  <a:extLst>
                    <a:ext uri="{9D8B030D-6E8A-4147-A177-3AD203B41FA5}">
                      <a16:colId xmlns:a16="http://schemas.microsoft.com/office/drawing/2014/main" val="2294869263"/>
                    </a:ext>
                  </a:extLst>
                </a:gridCol>
                <a:gridCol w="1693546">
                  <a:extLst>
                    <a:ext uri="{9D8B030D-6E8A-4147-A177-3AD203B41FA5}">
                      <a16:colId xmlns:a16="http://schemas.microsoft.com/office/drawing/2014/main" val="3307526870"/>
                    </a:ext>
                  </a:extLst>
                </a:gridCol>
                <a:gridCol w="1386334">
                  <a:extLst>
                    <a:ext uri="{9D8B030D-6E8A-4147-A177-3AD203B41FA5}">
                      <a16:colId xmlns:a16="http://schemas.microsoft.com/office/drawing/2014/main" val="3573553552"/>
                    </a:ext>
                  </a:extLst>
                </a:gridCol>
              </a:tblGrid>
              <a:tr h="367725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CELULAR-WHATS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CORREO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LICENCIATURA O BACH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97929268"/>
                  </a:ext>
                </a:extLst>
              </a:tr>
            </a:tbl>
          </a:graphicData>
        </a:graphic>
      </p:graphicFrame>
      <p:graphicFrame>
        <p:nvGraphicFramePr>
          <p:cNvPr id="29" name="Tabla 28">
            <a:extLst>
              <a:ext uri="{FF2B5EF4-FFF2-40B4-BE49-F238E27FC236}">
                <a16:creationId xmlns:a16="http://schemas.microsoft.com/office/drawing/2014/main" id="{8DD450AD-66CB-9F29-A8B7-808A52EE90E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9140283"/>
              </p:ext>
            </p:extLst>
          </p:nvPr>
        </p:nvGraphicFramePr>
        <p:xfrm>
          <a:off x="666664" y="2330632"/>
          <a:ext cx="5679926" cy="355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3067">
                  <a:extLst>
                    <a:ext uri="{9D8B030D-6E8A-4147-A177-3AD203B41FA5}">
                      <a16:colId xmlns:a16="http://schemas.microsoft.com/office/drawing/2014/main" val="3938890536"/>
                    </a:ext>
                  </a:extLst>
                </a:gridCol>
                <a:gridCol w="1694234">
                  <a:extLst>
                    <a:ext uri="{9D8B030D-6E8A-4147-A177-3AD203B41FA5}">
                      <a16:colId xmlns:a16="http://schemas.microsoft.com/office/drawing/2014/main" val="378270276"/>
                    </a:ext>
                  </a:extLst>
                </a:gridCol>
                <a:gridCol w="1392625">
                  <a:extLst>
                    <a:ext uri="{9D8B030D-6E8A-4147-A177-3AD203B41FA5}">
                      <a16:colId xmlns:a16="http://schemas.microsoft.com/office/drawing/2014/main" val="3670513789"/>
                    </a:ext>
                  </a:extLst>
                </a:gridCol>
              </a:tblGrid>
              <a:tr h="35501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CELULAR-WHATS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CORREO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CIUDAD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188077"/>
                  </a:ext>
                </a:extLst>
              </a:tr>
            </a:tbl>
          </a:graphicData>
        </a:graphic>
      </p:graphicFrame>
      <p:sp>
        <p:nvSpPr>
          <p:cNvPr id="36" name="CuadroTexto 35">
            <a:extLst>
              <a:ext uri="{FF2B5EF4-FFF2-40B4-BE49-F238E27FC236}">
                <a16:creationId xmlns:a16="http://schemas.microsoft.com/office/drawing/2014/main" id="{8633DB01-598F-DE0A-B175-145C3E7104D1}"/>
              </a:ext>
            </a:extLst>
          </p:cNvPr>
          <p:cNvSpPr txBox="1"/>
          <p:nvPr userDrawn="1"/>
        </p:nvSpPr>
        <p:spPr>
          <a:xfrm>
            <a:off x="664914" y="5546039"/>
            <a:ext cx="5681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MX" sz="1200" dirty="0"/>
              <a:t>Favor de llenar el siguiente formulario con sus datos y los datos de su referido.</a:t>
            </a:r>
          </a:p>
          <a:p>
            <a:pPr marL="228600" indent="-228600">
              <a:buAutoNum type="arabicPeriod"/>
            </a:pPr>
            <a:r>
              <a:rPr lang="es-MX" sz="1200" dirty="0"/>
              <a:t>Enviarlo a la Lic. Zuleika López Belman al Whats App 56 1990 1927 o al correo </a:t>
            </a:r>
          </a:p>
          <a:p>
            <a:pPr marL="457200" lvl="1" indent="0">
              <a:buNone/>
            </a:pPr>
            <a:r>
              <a:rPr lang="es-MX" sz="1200" dirty="0"/>
              <a:t>coord.ventas@cohacer.com</a:t>
            </a:r>
          </a:p>
          <a:p>
            <a:pPr marL="228600" indent="-228600">
              <a:buAutoNum type="arabicPeriod"/>
            </a:pPr>
            <a:r>
              <a:rPr lang="es-MX" sz="1200" dirty="0"/>
              <a:t>Nuestro equipo contactará a su referido a su nombre, para realizar el registro formal.</a:t>
            </a:r>
          </a:p>
          <a:p>
            <a:pPr marL="228600" indent="-228600">
              <a:buAutoNum type="arabicPeriod"/>
            </a:pPr>
            <a:r>
              <a:rPr lang="es-MX" sz="1200" dirty="0"/>
              <a:t>Se entiende por referido, toda persona que usted recomiende el servicio COHACER. </a:t>
            </a:r>
          </a:p>
          <a:p>
            <a:pPr marL="228600" indent="-228600">
              <a:buAutoNum type="arabicPeriod"/>
            </a:pPr>
            <a:r>
              <a:rPr lang="es-MX" sz="1200" dirty="0"/>
              <a:t>Solo se paga de los referidos que se regitren para realizar su proceso.</a:t>
            </a:r>
          </a:p>
          <a:p>
            <a:pPr marL="228600" indent="-228600">
              <a:buAutoNum type="arabicPeriod"/>
            </a:pPr>
            <a:r>
              <a:rPr lang="es-MX" sz="1200" dirty="0"/>
              <a:t>Los pagos se realizan al siguiente día lunes de cada semana.</a:t>
            </a:r>
          </a:p>
          <a:p>
            <a:pPr marL="228600" indent="-228600">
              <a:buAutoNum type="arabicPeriod"/>
            </a:pPr>
            <a:r>
              <a:rPr lang="es-MX" sz="1200" dirty="0"/>
              <a:t>No existen límites de referidos ni de registros, usted gana por cada uno. </a:t>
            </a:r>
          </a:p>
          <a:p>
            <a:pPr marL="228600" indent="-228600">
              <a:buAutoNum type="arabicPeriod"/>
            </a:pPr>
            <a:r>
              <a:rPr lang="es-MX" sz="1200" dirty="0"/>
              <a:t>Por cada registro de licenciatura recibirá $ 2,000 y $ 500 por cada uno de bachillerato</a:t>
            </a:r>
          </a:p>
          <a:p>
            <a:pPr marL="228600" indent="-228600">
              <a:buAutoNum type="arabicPeriod"/>
            </a:pPr>
            <a:r>
              <a:rPr lang="es-MX" sz="1200" dirty="0"/>
              <a:t>Todos los registros deben apegarse al proceso legal, seguro y confiable de COHACER</a:t>
            </a:r>
          </a:p>
        </p:txBody>
      </p:sp>
    </p:spTree>
    <p:extLst>
      <p:ext uri="{BB962C8B-B14F-4D97-AF65-F5344CB8AC3E}">
        <p14:creationId xmlns:p14="http://schemas.microsoft.com/office/powerpoint/2010/main" val="306983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7687E890-767F-35D6-3800-71D2666A3311}"/>
              </a:ext>
            </a:extLst>
          </p:cNvPr>
          <p:cNvSpPr/>
          <p:nvPr/>
        </p:nvSpPr>
        <p:spPr>
          <a:xfrm>
            <a:off x="-63103" y="-47903"/>
            <a:ext cx="6991350" cy="1720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631C1F1-76E4-07BE-CA25-1BC5880CA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23482"/>
              </p:ext>
            </p:extLst>
          </p:nvPr>
        </p:nvGraphicFramePr>
        <p:xfrm>
          <a:off x="666849" y="1973357"/>
          <a:ext cx="56816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928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4046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8670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51754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3A3930-09C4-BBC8-5FFE-C07363D25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08735"/>
              </p:ext>
            </p:extLst>
          </p:nvPr>
        </p:nvGraphicFramePr>
        <p:xfrm>
          <a:off x="660431" y="2688838"/>
          <a:ext cx="56816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928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4046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8670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5175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D574A0-0FCA-A5E7-6112-28F6CD99E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58160"/>
              </p:ext>
            </p:extLst>
          </p:nvPr>
        </p:nvGraphicFramePr>
        <p:xfrm>
          <a:off x="663639" y="4304286"/>
          <a:ext cx="56816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928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4046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8670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51754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6A184C3-A7F5-6C94-466D-A8EF0A37A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968310"/>
              </p:ext>
            </p:extLst>
          </p:nvPr>
        </p:nvGraphicFramePr>
        <p:xfrm>
          <a:off x="666847" y="3494173"/>
          <a:ext cx="56816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928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4046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8670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5175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B1DFBEF-2A02-72C6-726F-49EDD1F7C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23572"/>
              </p:ext>
            </p:extLst>
          </p:nvPr>
        </p:nvGraphicFramePr>
        <p:xfrm>
          <a:off x="671660" y="5048643"/>
          <a:ext cx="56816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0928">
                  <a:extLst>
                    <a:ext uri="{9D8B030D-6E8A-4147-A177-3AD203B41FA5}">
                      <a16:colId xmlns:a16="http://schemas.microsoft.com/office/drawing/2014/main" val="2229330061"/>
                    </a:ext>
                  </a:extLst>
                </a:gridCol>
                <a:gridCol w="1694046">
                  <a:extLst>
                    <a:ext uri="{9D8B030D-6E8A-4147-A177-3AD203B41FA5}">
                      <a16:colId xmlns:a16="http://schemas.microsoft.com/office/drawing/2014/main" val="3945916799"/>
                    </a:ext>
                  </a:extLst>
                </a:gridCol>
                <a:gridCol w="1386701">
                  <a:extLst>
                    <a:ext uri="{9D8B030D-6E8A-4147-A177-3AD203B41FA5}">
                      <a16:colId xmlns:a16="http://schemas.microsoft.com/office/drawing/2014/main" val="3977247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51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851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3808</TotalTime>
  <Words>0</Words>
  <Application>Microsoft Macintosh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62</cp:revision>
  <cp:lastPrinted>2023-02-21T22:57:46Z</cp:lastPrinted>
  <dcterms:created xsi:type="dcterms:W3CDTF">2022-06-16T02:16:08Z</dcterms:created>
  <dcterms:modified xsi:type="dcterms:W3CDTF">2023-10-05T17:36:59Z</dcterms:modified>
</cp:coreProperties>
</file>